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64" r:id="rId3"/>
    <p:sldId id="269" r:id="rId4"/>
    <p:sldId id="287" r:id="rId5"/>
    <p:sldId id="278" r:id="rId6"/>
    <p:sldId id="279" r:id="rId7"/>
    <p:sldId id="281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85C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0A33C4-DD8F-3389-9CB1-1B7714B11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458A3F-5798-A2F9-2CD2-3C490DA08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80E73E-955D-0974-9C08-FBD05BDE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75EB103-B8ED-EE79-03A1-09EABA3A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E7E931D-3D1A-8CA0-4A4C-A9C43C51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75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311264-595D-FA7E-93C2-7FD83EF1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FBE49EA-0ECA-B007-6D01-49A3525BF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5FA8D5-ABE1-3936-D476-1DC10EEC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5DE5E6-278F-81DD-8C04-358518D8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CF522B-B589-ED04-4CC4-38E97043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58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9A705DD-A26E-6432-9B4A-630BA8682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2FA9859-7579-D112-AA6A-539B9A846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7738D7-8C9F-CE01-D468-02BAFD67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FF2C4C-86CF-BE24-A7D3-5EF03C1F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92E6AF-EAEE-3C72-6C9A-7111C5CC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91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FA8E95-B10F-0152-040F-ECC03097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F1496B-BD80-FCED-AE85-960837BD1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5DE084E-59B9-7A03-FE53-F5B2B288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DE8492-A451-81EA-502C-1CE808F5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964141-8506-3315-9443-67E1A5DD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335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42CC3E-B47B-7704-9AF8-DC17A49F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110B3AC-D121-CADA-B72F-1DE36D8A5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2B7306-4702-24BB-F1E8-4CBC2A0A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55D852-05AC-6753-68F2-6A0D9AAD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7EFF91-2306-9493-3C07-795B1DD0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952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35E159-652B-FA44-D33C-06662415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14EAEF4-64B6-5E96-D1F8-CFF9C0D0F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7E5A594-0B98-CC4C-5D46-F15439269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75A89D3-75E5-F249-8A22-1482F67C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F912356-430B-C08A-2ABA-AC95B833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CD893AB-9F01-CCD7-3DBF-051D2311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757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9B6750-A477-9656-C508-65EC8D65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2F81FE-E59C-7B10-5CAE-B6276B562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DB4570-87F9-0085-8326-5BA811C0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7463DD-6A24-D324-E602-B1F75113D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D49F47C-2952-452D-74C8-387D715F5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F86F64C-21D3-8875-5F7A-E125B1DC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F71DF2B-C836-CA28-5190-E17A8C86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C97CD-61E9-1FDC-B985-575509DA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59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1DF4A1-9723-59D7-D58D-33B1801B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33ECF10-44BD-6F51-0947-036C53F3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1BD13B7-3326-F2B2-68DB-16DD562E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EB08AF-60F6-B47E-2D0C-7942DDBA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87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7CFA6AB-3646-0EF0-C89B-3303FF0D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AB29D1E-5E48-AD6D-2722-8A6F3131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96744A-A499-D649-EE5A-3ECF2934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537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DFAE06-CE99-E54C-2485-B59E7EC1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3143C8-D20F-A9BC-6FAD-BEBA3318A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36FE27-9584-06DB-D897-7AF7F3D3F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22007BA-E158-D3A9-CA1E-58FA0F9F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B2E1580-91CE-B9A3-292C-BA52F267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6525D1-63CF-68BA-E82D-0673FA88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63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9C5190-D8EB-1C22-9FEA-ED6298D1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B26E720-F1E9-088A-194E-3D08C3266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55CAE5F-4E60-ECAF-E06E-B36CD227F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3AA237E-8D5D-B381-1DCC-D35971ED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297486-04F1-586F-C8AD-1DA3D5EE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EB3ACFA-6850-0C1C-552F-6A296C42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05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99EF1B8-CC16-8FDF-3CDE-D274D8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6530F9-1D07-D9EE-EC04-8B16A0B1A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D1C996-4A96-4679-2E07-3823D3F82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EC30-4B4E-5242-9F80-7CEEE9033A46}" type="datetimeFigureOut">
              <a:rPr lang="sv-SE" smtClean="0"/>
              <a:t>2022-10-27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494626-4023-DEE9-5739-D41E33DA9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C5F541-8871-AE02-DAED-AE99190EC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51D8-B866-A549-A887-DAF1C3EF14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30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räd, utomhus, gräs, växt&#10;&#10;Automatiskt genererad beskrivning">
            <a:extLst>
              <a:ext uri="{FF2B5EF4-FFF2-40B4-BE49-F238E27FC236}">
                <a16:creationId xmlns:a16="http://schemas.microsoft.com/office/drawing/2014/main" id="{73BCB8C0-9349-7D33-75B8-86F938F2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0"/>
            <a:ext cx="71882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B278BA5-1DB2-BB0B-26F3-A7840E4C3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731" y="1215138"/>
            <a:ext cx="4059332" cy="2036214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sv-SE" sz="2400" b="1" dirty="0">
                <a:latin typeface="+mn-lt"/>
              </a:rPr>
              <a:t>Tre benhårda argument för </a:t>
            </a:r>
            <a:br>
              <a:rPr lang="sv-SE" sz="2400" b="1" dirty="0">
                <a:latin typeface="+mn-lt"/>
              </a:rPr>
            </a:br>
            <a:r>
              <a:rPr lang="sv-SE" sz="2400" b="1" dirty="0">
                <a:latin typeface="+mn-lt"/>
              </a:rPr>
              <a:t>att investera i kvalitetssäkrade vandringsleder:</a:t>
            </a:r>
            <a:br>
              <a:rPr lang="sv-SE" sz="2400" dirty="0">
                <a:latin typeface="+mn-lt"/>
              </a:rPr>
            </a:br>
            <a:endParaRPr lang="sv-SE" sz="2400" dirty="0">
              <a:latin typeface="+mn-lt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BD4CDC2-5BB5-1D1D-3F5E-4048F6852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614" y="3237435"/>
            <a:ext cx="3255769" cy="3751980"/>
          </a:xfrm>
          <a:noFill/>
        </p:spPr>
        <p:txBody>
          <a:bodyPr>
            <a:normAutofit/>
          </a:bodyPr>
          <a:lstStyle/>
          <a:p>
            <a:pPr marL="342900" indent="-342900" algn="l">
              <a:spcBef>
                <a:spcPts val="400"/>
              </a:spcBef>
              <a:buFont typeface="+mj-lt"/>
              <a:buAutoNum type="arabicPeriod"/>
            </a:pPr>
            <a:r>
              <a:rPr lang="sv-SE" sz="1800" b="1" dirty="0">
                <a:latin typeface="+mj-lt"/>
              </a:rPr>
              <a:t>Förbättrad folkhälsa: 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solidFill>
                  <a:srgbClr val="60985C"/>
                </a:solidFill>
              </a:rPr>
              <a:t>Högre livskvalitet och sparad sjukvård</a:t>
            </a:r>
          </a:p>
          <a:p>
            <a:pPr marL="342900" indent="-342900" algn="l">
              <a:buFont typeface="+mj-lt"/>
              <a:buAutoNum type="arabicPeriod"/>
            </a:pPr>
            <a:r>
              <a:rPr lang="sv-SE" sz="1800" b="1" dirty="0">
                <a:latin typeface="+mj-lt"/>
              </a:rPr>
              <a:t>Ökad lokal turism: 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solidFill>
                  <a:srgbClr val="60985C"/>
                </a:solidFill>
              </a:rPr>
              <a:t>en krona ut är tio kronor in</a:t>
            </a:r>
            <a:endParaRPr lang="sv-SE" sz="1800" dirty="0">
              <a:solidFill>
                <a:srgbClr val="60985C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sv-SE" sz="1800" b="1" dirty="0">
                <a:latin typeface="+mj-lt"/>
              </a:rPr>
              <a:t>Attraktivare kommun/region: </a:t>
            </a:r>
            <a:r>
              <a:rPr lang="sv-SE" sz="1800" b="1" dirty="0">
                <a:solidFill>
                  <a:srgbClr val="60985C"/>
                </a:solidFill>
              </a:rPr>
              <a:t>företagsetablering    arbetstillfällen                  inflyttning </a:t>
            </a:r>
            <a:endParaRPr lang="sv-SE" sz="1800" dirty="0">
              <a:solidFill>
                <a:srgbClr val="60985C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sv-SE" sz="1800" dirty="0"/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AB5C98B7-1C97-9CFC-F0EA-1F8E88175538}"/>
              </a:ext>
            </a:extLst>
          </p:cNvPr>
          <p:cNvGrpSpPr/>
          <p:nvPr/>
        </p:nvGrpSpPr>
        <p:grpSpPr>
          <a:xfrm>
            <a:off x="9470489" y="1359023"/>
            <a:ext cx="1433141" cy="1433141"/>
            <a:chOff x="6538327" y="676683"/>
            <a:chExt cx="1433141" cy="1433141"/>
          </a:xfrm>
        </p:grpSpPr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88CA5706-DFB5-CAED-87F0-2E6E91AD53C3}"/>
                </a:ext>
              </a:extLst>
            </p:cNvPr>
            <p:cNvSpPr/>
            <p:nvPr/>
          </p:nvSpPr>
          <p:spPr>
            <a:xfrm>
              <a:off x="6538327" y="676683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998A2264-5C37-D373-1559-7C59AC90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9283" y="1034938"/>
              <a:ext cx="892215" cy="788469"/>
            </a:xfrm>
            <a:prstGeom prst="rect">
              <a:avLst/>
            </a:prstGeom>
          </p:spPr>
        </p:pic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72BCE432-0A92-5FF5-8B35-3C02AD8B7525}"/>
              </a:ext>
            </a:extLst>
          </p:cNvPr>
          <p:cNvGrpSpPr/>
          <p:nvPr/>
        </p:nvGrpSpPr>
        <p:grpSpPr>
          <a:xfrm>
            <a:off x="9578364" y="4652614"/>
            <a:ext cx="1433141" cy="1433141"/>
            <a:chOff x="9578364" y="4652614"/>
            <a:chExt cx="1433141" cy="1433141"/>
          </a:xfrm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C60B6CB6-3980-59E0-C304-DEEDB3BB11C9}"/>
                </a:ext>
              </a:extLst>
            </p:cNvPr>
            <p:cNvSpPr/>
            <p:nvPr/>
          </p:nvSpPr>
          <p:spPr>
            <a:xfrm>
              <a:off x="9578364" y="4652614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880A8F14-06AD-C4DF-99AA-D992CB1C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02162" y="4877092"/>
              <a:ext cx="895386" cy="883907"/>
            </a:xfrm>
            <a:prstGeom prst="rect">
              <a:avLst/>
            </a:prstGeom>
          </p:spPr>
        </p:pic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E41FF7D8-A2AE-BA8E-580F-0F65C5A33055}"/>
              </a:ext>
            </a:extLst>
          </p:cNvPr>
          <p:cNvGrpSpPr/>
          <p:nvPr/>
        </p:nvGrpSpPr>
        <p:grpSpPr>
          <a:xfrm>
            <a:off x="6318001" y="3079451"/>
            <a:ext cx="1433141" cy="1433141"/>
            <a:chOff x="6318001" y="3079451"/>
            <a:chExt cx="1433141" cy="1433141"/>
          </a:xfrm>
        </p:grpSpPr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2920E28E-AB14-64D0-57D9-FE55E74D9DB9}"/>
                </a:ext>
              </a:extLst>
            </p:cNvPr>
            <p:cNvSpPr/>
            <p:nvPr/>
          </p:nvSpPr>
          <p:spPr>
            <a:xfrm>
              <a:off x="6318001" y="3079451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EE48E90F-668A-A02A-DAAD-C7B17E1B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1071" y="3402873"/>
              <a:ext cx="970478" cy="865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21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räs, utomhus, fält, silhuett&#10;&#10;Automatiskt genererad beskrivning">
            <a:extLst>
              <a:ext uri="{FF2B5EF4-FFF2-40B4-BE49-F238E27FC236}">
                <a16:creationId xmlns:a16="http://schemas.microsoft.com/office/drawing/2014/main" id="{5981289D-CC7B-D4C2-E0C1-57001432D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1" t="-1" r="6072" b="-943"/>
          <a:stretch/>
        </p:blipFill>
        <p:spPr>
          <a:xfrm>
            <a:off x="5013587" y="0"/>
            <a:ext cx="7178413" cy="692267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E8C81C-DE99-DD64-34EB-42617953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81" y="1106986"/>
            <a:ext cx="3756282" cy="1325563"/>
          </a:xfrm>
        </p:spPr>
        <p:txBody>
          <a:bodyPr>
            <a:noAutofit/>
          </a:bodyPr>
          <a:lstStyle/>
          <a:p>
            <a:r>
              <a:rPr lang="sv-SE" sz="2400" b="1" dirty="0">
                <a:latin typeface="+mn-lt"/>
              </a:rPr>
              <a:t>1. Förbättrad folkhälsa: </a:t>
            </a:r>
            <a:br>
              <a:rPr lang="sv-SE" sz="2400" b="1" dirty="0">
                <a:latin typeface="+mn-lt"/>
              </a:rPr>
            </a:br>
            <a:r>
              <a:rPr lang="sv-SE" sz="2400" b="1" dirty="0">
                <a:latin typeface="+mn-lt"/>
              </a:rPr>
              <a:t>vår kanske viktigaste sparplattform</a:t>
            </a:r>
            <a:r>
              <a:rPr lang="sv-SE" sz="2400" b="1" dirty="0">
                <a:effectLst/>
                <a:latin typeface="+mn-lt"/>
              </a:rPr>
              <a:t> </a:t>
            </a:r>
            <a:endParaRPr lang="sv-SE" sz="2400" b="1" dirty="0">
              <a:latin typeface="+mn-l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482508-A0D0-A141-691B-F57B4120A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75" y="3231961"/>
            <a:ext cx="3945332" cy="4351338"/>
          </a:xfrm>
        </p:spPr>
        <p:txBody>
          <a:bodyPr>
            <a:normAutofit/>
          </a:bodyPr>
          <a:lstStyle/>
          <a:p>
            <a:pPr lvl="0"/>
            <a:r>
              <a:rPr lang="sv-SE" sz="1800" b="1" dirty="0">
                <a:latin typeface="+mj-lt"/>
              </a:rPr>
              <a:t>Allt fler vill vandra:</a:t>
            </a:r>
            <a:br>
              <a:rPr lang="sv-SE" sz="1800" b="1" dirty="0"/>
            </a:br>
            <a:r>
              <a:rPr lang="sv-SE" sz="1800" b="1" dirty="0">
                <a:solidFill>
                  <a:srgbClr val="60985C"/>
                </a:solidFill>
              </a:rPr>
              <a:t>enkelt, tillgängligt </a:t>
            </a:r>
            <a:r>
              <a:rPr lang="sv-SE" sz="1800" b="1" dirty="0">
                <a:latin typeface="+mj-lt"/>
              </a:rPr>
              <a:t>och</a:t>
            </a:r>
            <a:r>
              <a:rPr lang="sv-SE" sz="1800" b="1" dirty="0">
                <a:solidFill>
                  <a:srgbClr val="60985C"/>
                </a:solidFill>
              </a:rPr>
              <a:t> ”billigt”  </a:t>
            </a:r>
          </a:p>
          <a:p>
            <a:pPr lvl="0"/>
            <a:r>
              <a:rPr lang="sv-SE" sz="1800" b="1" dirty="0">
                <a:latin typeface="+mj-lt"/>
              </a:rPr>
              <a:t>Vandring är hälsa: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latin typeface="+mj-lt"/>
              </a:rPr>
              <a:t>stärker </a:t>
            </a:r>
            <a:r>
              <a:rPr lang="sv-SE" sz="1800" b="1" dirty="0">
                <a:solidFill>
                  <a:srgbClr val="60985C"/>
                </a:solidFill>
              </a:rPr>
              <a:t>fysiskt </a:t>
            </a:r>
            <a:r>
              <a:rPr lang="sv-SE" sz="1800" b="1" dirty="0">
                <a:latin typeface="+mj-lt"/>
              </a:rPr>
              <a:t>och</a:t>
            </a:r>
            <a:r>
              <a:rPr lang="sv-SE" sz="1800" b="1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psykiskt välmående</a:t>
            </a:r>
          </a:p>
          <a:p>
            <a:pPr lvl="0"/>
            <a:r>
              <a:rPr lang="sv-SE" sz="1800" b="1" dirty="0">
                <a:latin typeface="+mj-lt"/>
              </a:rPr>
              <a:t>Vandringsleder och idrottsanläggningar: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latin typeface="+mj-lt"/>
              </a:rPr>
              <a:t>båda viktiga, en</a:t>
            </a:r>
            <a:r>
              <a:rPr lang="sv-SE" sz="1800" b="1" dirty="0">
                <a:solidFill>
                  <a:srgbClr val="60985C"/>
                </a:solidFill>
                <a:latin typeface="+mj-lt"/>
              </a:rPr>
              <a:t> </a:t>
            </a:r>
            <a:r>
              <a:rPr lang="sv-SE" sz="1800" b="1" dirty="0">
                <a:solidFill>
                  <a:srgbClr val="60985C"/>
                </a:solidFill>
              </a:rPr>
              <a:t>enklare</a:t>
            </a:r>
          </a:p>
          <a:p>
            <a:pPr lvl="0"/>
            <a:r>
              <a:rPr lang="sv-SE" sz="1800" b="1" dirty="0">
                <a:latin typeface="+mj-lt"/>
              </a:rPr>
              <a:t>Friskare människor: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solidFill>
                  <a:srgbClr val="60985C"/>
                </a:solidFill>
              </a:rPr>
              <a:t>ovärderligt</a:t>
            </a:r>
          </a:p>
        </p:txBody>
      </p:sp>
      <p:grpSp>
        <p:nvGrpSpPr>
          <p:cNvPr id="45" name="Grupp 44">
            <a:extLst>
              <a:ext uri="{FF2B5EF4-FFF2-40B4-BE49-F238E27FC236}">
                <a16:creationId xmlns:a16="http://schemas.microsoft.com/office/drawing/2014/main" id="{F410F105-CD23-CD06-93A4-09CC7501F8D3}"/>
              </a:ext>
            </a:extLst>
          </p:cNvPr>
          <p:cNvGrpSpPr/>
          <p:nvPr/>
        </p:nvGrpSpPr>
        <p:grpSpPr>
          <a:xfrm>
            <a:off x="10056034" y="561559"/>
            <a:ext cx="1433141" cy="1433141"/>
            <a:chOff x="10056034" y="561559"/>
            <a:chExt cx="1433141" cy="1433141"/>
          </a:xfrm>
        </p:grpSpPr>
        <p:sp>
          <p:nvSpPr>
            <p:cNvPr id="44" name="Ellips 43">
              <a:extLst>
                <a:ext uri="{FF2B5EF4-FFF2-40B4-BE49-F238E27FC236}">
                  <a16:creationId xmlns:a16="http://schemas.microsoft.com/office/drawing/2014/main" id="{A41DA287-A26A-8AB7-D74A-273CE1F100AA}"/>
                </a:ext>
              </a:extLst>
            </p:cNvPr>
            <p:cNvSpPr/>
            <p:nvPr/>
          </p:nvSpPr>
          <p:spPr>
            <a:xfrm>
              <a:off x="10056034" y="561559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0" name="Bild 29">
              <a:extLst>
                <a:ext uri="{FF2B5EF4-FFF2-40B4-BE49-F238E27FC236}">
                  <a16:creationId xmlns:a16="http://schemas.microsoft.com/office/drawing/2014/main" id="{BE4F14D8-F08A-D913-D6CA-1ED13162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8847" y="769048"/>
              <a:ext cx="810208" cy="941593"/>
            </a:xfrm>
            <a:prstGeom prst="rect">
              <a:avLst/>
            </a:prstGeom>
          </p:spPr>
        </p:pic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7E05BA21-C968-4082-CBF0-EFF7FC6C0988}"/>
              </a:ext>
            </a:extLst>
          </p:cNvPr>
          <p:cNvGrpSpPr/>
          <p:nvPr/>
        </p:nvGrpSpPr>
        <p:grpSpPr>
          <a:xfrm>
            <a:off x="9101200" y="4473055"/>
            <a:ext cx="1433141" cy="1433141"/>
            <a:chOff x="9101200" y="4473055"/>
            <a:chExt cx="1433141" cy="1433141"/>
          </a:xfrm>
        </p:grpSpPr>
        <p:sp>
          <p:nvSpPr>
            <p:cNvPr id="46" name="Ellips 45">
              <a:extLst>
                <a:ext uri="{FF2B5EF4-FFF2-40B4-BE49-F238E27FC236}">
                  <a16:creationId xmlns:a16="http://schemas.microsoft.com/office/drawing/2014/main" id="{FC1734A4-FA45-CD9A-63E3-AB60B13258F7}"/>
                </a:ext>
              </a:extLst>
            </p:cNvPr>
            <p:cNvSpPr/>
            <p:nvPr/>
          </p:nvSpPr>
          <p:spPr>
            <a:xfrm>
              <a:off x="9101200" y="4473055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17E1AD4D-5DD4-1B3A-523D-CB364C3C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0741" y="4711011"/>
              <a:ext cx="1048106" cy="815193"/>
            </a:xfrm>
            <a:prstGeom prst="rect">
              <a:avLst/>
            </a:prstGeom>
          </p:spPr>
        </p:pic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1F1C2739-8B99-37B2-3AC4-469DB048A6DE}"/>
              </a:ext>
            </a:extLst>
          </p:cNvPr>
          <p:cNvGrpSpPr/>
          <p:nvPr/>
        </p:nvGrpSpPr>
        <p:grpSpPr>
          <a:xfrm>
            <a:off x="6017871" y="2792609"/>
            <a:ext cx="1433141" cy="1433141"/>
            <a:chOff x="6017871" y="2792609"/>
            <a:chExt cx="1433141" cy="1433141"/>
          </a:xfrm>
        </p:grpSpPr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6DF95CE7-800E-37F0-1793-13A5945A10F2}"/>
                </a:ext>
              </a:extLst>
            </p:cNvPr>
            <p:cNvSpPr/>
            <p:nvPr/>
          </p:nvSpPr>
          <p:spPr>
            <a:xfrm>
              <a:off x="6017871" y="2792609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9" name="Bild 48">
              <a:extLst>
                <a:ext uri="{FF2B5EF4-FFF2-40B4-BE49-F238E27FC236}">
                  <a16:creationId xmlns:a16="http://schemas.microsoft.com/office/drawing/2014/main" id="{6926C0EE-A054-9C5E-2338-7E6236D3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05816" y="2919412"/>
              <a:ext cx="85725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gräs, utomhus, berg, fält&#10;&#10;Automatiskt genererad beskrivning">
            <a:extLst>
              <a:ext uri="{FF2B5EF4-FFF2-40B4-BE49-F238E27FC236}">
                <a16:creationId xmlns:a16="http://schemas.microsoft.com/office/drawing/2014/main" id="{BCD68431-E9FB-552A-9C9A-DEB519A8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5" r="18904"/>
          <a:stretch/>
        </p:blipFill>
        <p:spPr>
          <a:xfrm>
            <a:off x="5018050" y="0"/>
            <a:ext cx="717395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432F059-8EFB-5FE7-124A-0C30599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69" y="1293695"/>
            <a:ext cx="3736289" cy="1325563"/>
          </a:xfrm>
        </p:spPr>
        <p:txBody>
          <a:bodyPr>
            <a:noAutofit/>
          </a:bodyPr>
          <a:lstStyle/>
          <a:p>
            <a:r>
              <a:rPr lang="sv-SE" sz="2400" b="1" dirty="0">
                <a:latin typeface="+mn-lt"/>
              </a:rPr>
              <a:t>2. Världens hetaste turism ger just nu tio gånger</a:t>
            </a:r>
            <a:r>
              <a:rPr lang="sv-SE" sz="2400" b="1" dirty="0">
                <a:solidFill>
                  <a:srgbClr val="70AD47"/>
                </a:solidFill>
                <a:latin typeface="+mn-lt"/>
              </a:rPr>
              <a:t> </a:t>
            </a:r>
            <a:r>
              <a:rPr lang="sv-SE" sz="2400" b="1" dirty="0">
                <a:latin typeface="+mn-lt"/>
              </a:rPr>
              <a:t>pengarna</a:t>
            </a:r>
            <a:br>
              <a:rPr lang="sv-SE" sz="2400" dirty="0">
                <a:solidFill>
                  <a:srgbClr val="70AD47"/>
                </a:solidFill>
              </a:rPr>
            </a:br>
            <a:endParaRPr lang="sv-SE" sz="2400" dirty="0">
              <a:solidFill>
                <a:srgbClr val="70AD47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F3D379-F107-A2D5-5521-39CF2232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39" y="3225182"/>
            <a:ext cx="3825168" cy="4351338"/>
          </a:xfrm>
        </p:spPr>
        <p:txBody>
          <a:bodyPr>
            <a:normAutofit/>
          </a:bodyPr>
          <a:lstStyle/>
          <a:p>
            <a:pPr lvl="0"/>
            <a:r>
              <a:rPr lang="sv-SE" sz="1800" b="1" dirty="0">
                <a:latin typeface="+mj-lt"/>
              </a:rPr>
              <a:t>Sverige ökar: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solidFill>
                  <a:srgbClr val="60985C"/>
                </a:solidFill>
              </a:rPr>
              <a:t>rekordmånga </a:t>
            </a:r>
            <a:r>
              <a:rPr lang="sv-SE" sz="1800" b="1" dirty="0">
                <a:latin typeface="+mj-lt"/>
              </a:rPr>
              <a:t>ute på lederna</a:t>
            </a:r>
          </a:p>
          <a:p>
            <a:pPr lvl="0"/>
            <a:r>
              <a:rPr lang="sv-SE" sz="1800" b="1" dirty="0">
                <a:latin typeface="+mj-lt"/>
              </a:rPr>
              <a:t>Världens hetaste äventyrsaktivitet:</a:t>
            </a:r>
            <a:br>
              <a:rPr lang="sv-SE" sz="1800" b="1" dirty="0">
                <a:latin typeface="+mj-lt"/>
              </a:rPr>
            </a:br>
            <a:r>
              <a:rPr lang="sv-SE" sz="1800" b="1" dirty="0" err="1">
                <a:solidFill>
                  <a:srgbClr val="60985C"/>
                </a:solidFill>
              </a:rPr>
              <a:t>hiking</a:t>
            </a:r>
            <a:r>
              <a:rPr lang="sv-SE" sz="1800" b="1" dirty="0">
                <a:solidFill>
                  <a:srgbClr val="60985C"/>
                </a:solidFill>
              </a:rPr>
              <a:t>/</a:t>
            </a:r>
            <a:r>
              <a:rPr lang="sv-SE" sz="1800" b="1" dirty="0" err="1">
                <a:solidFill>
                  <a:srgbClr val="60985C"/>
                </a:solidFill>
              </a:rPr>
              <a:t>trekking</a:t>
            </a:r>
            <a:r>
              <a:rPr lang="sv-SE" sz="1800" b="1" dirty="0">
                <a:solidFill>
                  <a:srgbClr val="60985C"/>
                </a:solidFill>
              </a:rPr>
              <a:t>/</a:t>
            </a:r>
            <a:r>
              <a:rPr lang="sv-SE" sz="1800" b="1" dirty="0" err="1">
                <a:solidFill>
                  <a:srgbClr val="60985C"/>
                </a:solidFill>
              </a:rPr>
              <a:t>walking</a:t>
            </a:r>
            <a:endParaRPr lang="sv-SE" sz="1800" b="1" dirty="0">
              <a:solidFill>
                <a:srgbClr val="60985C"/>
              </a:solidFill>
            </a:endParaRPr>
          </a:p>
          <a:p>
            <a:pPr lvl="0"/>
            <a:r>
              <a:rPr lang="sv-SE" sz="1800" b="1" dirty="0">
                <a:latin typeface="+mj-lt"/>
              </a:rPr>
              <a:t>Finska vandringsleder: 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latin typeface="+mj-lt"/>
              </a:rPr>
              <a:t>10 euro tillbaka per investerad euro</a:t>
            </a:r>
          </a:p>
          <a:p>
            <a:pPr lvl="0"/>
            <a:r>
              <a:rPr lang="sv-SE" sz="1800" b="1" dirty="0">
                <a:latin typeface="+mj-lt"/>
              </a:rPr>
              <a:t>Skottland: </a:t>
            </a:r>
            <a:r>
              <a:rPr lang="sv-SE" sz="1800" b="1" dirty="0">
                <a:solidFill>
                  <a:srgbClr val="60985C"/>
                </a:solidFill>
              </a:rPr>
              <a:t>1 pund ut = 7 pund</a:t>
            </a:r>
            <a:br>
              <a:rPr lang="sv-SE" sz="1800" b="1" dirty="0">
                <a:solidFill>
                  <a:srgbClr val="60985C"/>
                </a:solidFill>
              </a:rPr>
            </a:br>
            <a:r>
              <a:rPr lang="sv-SE" sz="1800" b="1" dirty="0">
                <a:solidFill>
                  <a:srgbClr val="60985C"/>
                </a:solidFill>
              </a:rPr>
              <a:t>tillbaka </a:t>
            </a:r>
            <a:r>
              <a:rPr lang="sv-SE" sz="1800" b="1" dirty="0">
                <a:latin typeface="+mj-lt"/>
              </a:rPr>
              <a:t>(socialt, sjukvård, turism) </a:t>
            </a:r>
          </a:p>
          <a:p>
            <a:endParaRPr lang="sv-SE" dirty="0"/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D4711751-4E18-4405-356C-D6178D7702A9}"/>
              </a:ext>
            </a:extLst>
          </p:cNvPr>
          <p:cNvGrpSpPr/>
          <p:nvPr/>
        </p:nvGrpSpPr>
        <p:grpSpPr>
          <a:xfrm>
            <a:off x="5998100" y="1313477"/>
            <a:ext cx="1433141" cy="1433141"/>
            <a:chOff x="5998100" y="1313477"/>
            <a:chExt cx="1433141" cy="1433141"/>
          </a:xfrm>
        </p:grpSpPr>
        <p:sp>
          <p:nvSpPr>
            <p:cNvPr id="36" name="Ellips 35">
              <a:extLst>
                <a:ext uri="{FF2B5EF4-FFF2-40B4-BE49-F238E27FC236}">
                  <a16:creationId xmlns:a16="http://schemas.microsoft.com/office/drawing/2014/main" id="{7F6E8656-4100-1EE3-2681-B419F289592A}"/>
                </a:ext>
              </a:extLst>
            </p:cNvPr>
            <p:cNvSpPr/>
            <p:nvPr/>
          </p:nvSpPr>
          <p:spPr>
            <a:xfrm>
              <a:off x="5998100" y="1313477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29" name="Bild 28">
              <a:extLst>
                <a:ext uri="{FF2B5EF4-FFF2-40B4-BE49-F238E27FC236}">
                  <a16:creationId xmlns:a16="http://schemas.microsoft.com/office/drawing/2014/main" id="{D43D7237-5BB6-ED98-EDF3-BA62F9DDE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54955" y="1452004"/>
              <a:ext cx="1121126" cy="1079602"/>
            </a:xfrm>
            <a:prstGeom prst="rect">
              <a:avLst/>
            </a:prstGeom>
          </p:spPr>
        </p:pic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6A69368A-DE75-D555-46A7-D3085CFF7D4F}"/>
              </a:ext>
            </a:extLst>
          </p:cNvPr>
          <p:cNvGrpSpPr/>
          <p:nvPr/>
        </p:nvGrpSpPr>
        <p:grpSpPr>
          <a:xfrm>
            <a:off x="10014666" y="824872"/>
            <a:ext cx="1433141" cy="1433141"/>
            <a:chOff x="10014666" y="824872"/>
            <a:chExt cx="1433141" cy="1433141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CB3B8F09-31C2-3709-1352-3DF5DDBEB842}"/>
                </a:ext>
              </a:extLst>
            </p:cNvPr>
            <p:cNvSpPr/>
            <p:nvPr/>
          </p:nvSpPr>
          <p:spPr>
            <a:xfrm>
              <a:off x="10014666" y="824872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BE9AB4F4-E25A-F690-A96F-7B8C6642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3417" y="1151882"/>
              <a:ext cx="1095637" cy="779120"/>
            </a:xfrm>
            <a:prstGeom prst="rect">
              <a:avLst/>
            </a:prstGeom>
          </p:spPr>
        </p:pic>
      </p:grpSp>
      <p:grpSp>
        <p:nvGrpSpPr>
          <p:cNvPr id="41" name="Grupp 40">
            <a:extLst>
              <a:ext uri="{FF2B5EF4-FFF2-40B4-BE49-F238E27FC236}">
                <a16:creationId xmlns:a16="http://schemas.microsoft.com/office/drawing/2014/main" id="{0284CAEC-1AC4-4C0E-4F54-41587A701E09}"/>
              </a:ext>
            </a:extLst>
          </p:cNvPr>
          <p:cNvGrpSpPr/>
          <p:nvPr/>
        </p:nvGrpSpPr>
        <p:grpSpPr>
          <a:xfrm>
            <a:off x="8315930" y="2893637"/>
            <a:ext cx="1433141" cy="1433141"/>
            <a:chOff x="8423506" y="2952315"/>
            <a:chExt cx="1433141" cy="1433141"/>
          </a:xfrm>
        </p:grpSpPr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3CC5760F-CE6C-73BD-FE5D-513826B0B540}"/>
                </a:ext>
              </a:extLst>
            </p:cNvPr>
            <p:cNvSpPr/>
            <p:nvPr/>
          </p:nvSpPr>
          <p:spPr>
            <a:xfrm>
              <a:off x="8423506" y="2952315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4" name="Bild 33">
              <a:extLst>
                <a:ext uri="{FF2B5EF4-FFF2-40B4-BE49-F238E27FC236}">
                  <a16:creationId xmlns:a16="http://schemas.microsoft.com/office/drawing/2014/main" id="{0253B771-5DEE-85DC-934C-5FEFD671A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345" y="3201368"/>
              <a:ext cx="1048969" cy="864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gräs, utomhus, träd, växt&#10;&#10;Automatiskt genererad beskrivning">
            <a:extLst>
              <a:ext uri="{FF2B5EF4-FFF2-40B4-BE49-F238E27FC236}">
                <a16:creationId xmlns:a16="http://schemas.microsoft.com/office/drawing/2014/main" id="{BCDFA273-662C-2DF7-341B-ADD99150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0"/>
            <a:ext cx="71882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284488B-A165-81BF-6C43-B1ED2DF5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39" y="1292966"/>
            <a:ext cx="4095100" cy="1325563"/>
          </a:xfrm>
        </p:spPr>
        <p:txBody>
          <a:bodyPr>
            <a:noAutofit/>
          </a:bodyPr>
          <a:lstStyle/>
          <a:p>
            <a:r>
              <a:rPr lang="sv-SE" sz="2400" b="1" dirty="0">
                <a:latin typeface="+mn-lt"/>
              </a:rPr>
              <a:t>3. Vandringsleder sätter kommuner och regioner på kartan</a:t>
            </a:r>
            <a:br>
              <a:rPr lang="sv-SE" sz="2400" dirty="0">
                <a:solidFill>
                  <a:srgbClr val="70AD47"/>
                </a:solidFill>
              </a:rPr>
            </a:br>
            <a:endParaRPr lang="sv-SE" sz="2400" dirty="0">
              <a:solidFill>
                <a:srgbClr val="70AD47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2A73E33-C9A0-C997-E9C8-A4AEC21C2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71" y="3225286"/>
            <a:ext cx="3959055" cy="4351338"/>
          </a:xfrm>
        </p:spPr>
        <p:txBody>
          <a:bodyPr/>
          <a:lstStyle/>
          <a:p>
            <a:pPr lvl="0"/>
            <a:r>
              <a:rPr lang="sv-SE" sz="1800" b="1" dirty="0">
                <a:latin typeface="+mj-lt"/>
              </a:rPr>
              <a:t>Vandringleder som resurs</a:t>
            </a:r>
          </a:p>
          <a:p>
            <a:pPr lvl="0">
              <a:buClr>
                <a:schemeClr val="tx1"/>
              </a:buClr>
            </a:pPr>
            <a:r>
              <a:rPr lang="sv-SE" sz="1800" b="1" dirty="0">
                <a:solidFill>
                  <a:srgbClr val="60985C"/>
                </a:solidFill>
              </a:rPr>
              <a:t>Livskvalitet och stolthet </a:t>
            </a:r>
            <a:br>
              <a:rPr lang="sv-SE" sz="1800" b="1" dirty="0">
                <a:solidFill>
                  <a:srgbClr val="60985C"/>
                </a:solidFill>
              </a:rPr>
            </a:br>
            <a:r>
              <a:rPr lang="sv-SE" sz="1800" b="1" dirty="0">
                <a:latin typeface="+mj-lt"/>
              </a:rPr>
              <a:t>för lokalbefolkning</a:t>
            </a:r>
          </a:p>
          <a:p>
            <a:pPr lvl="0"/>
            <a:r>
              <a:rPr lang="sv-SE" sz="1800" b="1" spc="-300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Social hållbarhet </a:t>
            </a:r>
            <a:r>
              <a:rPr lang="sv-SE" sz="1800" b="1" dirty="0">
                <a:latin typeface="+mj-lt"/>
              </a:rPr>
              <a:t>– gemenskap </a:t>
            </a:r>
            <a:br>
              <a:rPr lang="sv-SE" sz="1800" b="1" dirty="0">
                <a:latin typeface="+mj-lt"/>
              </a:rPr>
            </a:br>
            <a:r>
              <a:rPr lang="sv-SE" sz="1800" b="1" dirty="0">
                <a:latin typeface="+mj-lt"/>
              </a:rPr>
              <a:t>och engagemang</a:t>
            </a:r>
          </a:p>
          <a:p>
            <a:pPr lvl="0">
              <a:buClr>
                <a:schemeClr val="tx1"/>
              </a:buClr>
            </a:pPr>
            <a:r>
              <a:rPr lang="sv-SE" sz="1800" b="1" dirty="0">
                <a:latin typeface="+mj-lt"/>
              </a:rPr>
              <a:t>Miljömässigt</a:t>
            </a:r>
            <a:r>
              <a:rPr lang="sv-SE" sz="1800" b="1" dirty="0">
                <a:solidFill>
                  <a:srgbClr val="60985C"/>
                </a:solidFill>
              </a:rPr>
              <a:t> hållbar</a:t>
            </a:r>
            <a:br>
              <a:rPr lang="sv-SE" sz="1800" b="1" dirty="0">
                <a:solidFill>
                  <a:srgbClr val="60985C"/>
                </a:solidFill>
              </a:rPr>
            </a:br>
            <a:r>
              <a:rPr lang="sv-SE" sz="1800" b="1" dirty="0">
                <a:latin typeface="+mj-lt"/>
              </a:rPr>
              <a:t>turism/fritidsaktivitet</a:t>
            </a:r>
          </a:p>
          <a:p>
            <a:pPr lvl="0"/>
            <a:r>
              <a:rPr lang="sv-SE" sz="1800" dirty="0"/>
              <a:t>Stärker kommunens varumärke –</a:t>
            </a:r>
            <a:r>
              <a:rPr lang="sv-SE" sz="1800" b="1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företagsetablering och inflyttning</a:t>
            </a:r>
          </a:p>
          <a:p>
            <a:pPr marL="0" indent="0">
              <a:buNone/>
            </a:pPr>
            <a:endParaRPr lang="sv-SE" dirty="0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BE813AC5-F80D-6746-E86E-A327241568A8}"/>
              </a:ext>
            </a:extLst>
          </p:cNvPr>
          <p:cNvGrpSpPr/>
          <p:nvPr/>
        </p:nvGrpSpPr>
        <p:grpSpPr>
          <a:xfrm>
            <a:off x="8766317" y="543628"/>
            <a:ext cx="1433141" cy="1433141"/>
            <a:chOff x="8444335" y="489839"/>
            <a:chExt cx="1713187" cy="1713187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A44B7840-DC1F-085E-CDDF-0A87AB9B77F2}"/>
                </a:ext>
              </a:extLst>
            </p:cNvPr>
            <p:cNvSpPr/>
            <p:nvPr/>
          </p:nvSpPr>
          <p:spPr>
            <a:xfrm>
              <a:off x="8444335" y="489839"/>
              <a:ext cx="1713187" cy="1713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9" name="Bild 38">
              <a:extLst>
                <a:ext uri="{FF2B5EF4-FFF2-40B4-BE49-F238E27FC236}">
                  <a16:creationId xmlns:a16="http://schemas.microsoft.com/office/drawing/2014/main" id="{41691594-265E-23CB-F377-86910210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95706" y="714101"/>
              <a:ext cx="1043902" cy="1197742"/>
            </a:xfrm>
            <a:prstGeom prst="rect">
              <a:avLst/>
            </a:prstGeom>
          </p:spPr>
        </p:pic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EAA76040-E745-7588-6429-A055B0C3CF33}"/>
              </a:ext>
            </a:extLst>
          </p:cNvPr>
          <p:cNvGrpSpPr/>
          <p:nvPr/>
        </p:nvGrpSpPr>
        <p:grpSpPr>
          <a:xfrm>
            <a:off x="5883902" y="3845298"/>
            <a:ext cx="1433141" cy="1433141"/>
            <a:chOff x="5727427" y="2373455"/>
            <a:chExt cx="1433141" cy="1433141"/>
          </a:xfrm>
        </p:grpSpPr>
        <p:sp>
          <p:nvSpPr>
            <p:cNvPr id="49" name="Ellips 48">
              <a:extLst>
                <a:ext uri="{FF2B5EF4-FFF2-40B4-BE49-F238E27FC236}">
                  <a16:creationId xmlns:a16="http://schemas.microsoft.com/office/drawing/2014/main" id="{73D3CC07-C51A-C888-FBF5-F9AF53118FC1}"/>
                </a:ext>
              </a:extLst>
            </p:cNvPr>
            <p:cNvSpPr/>
            <p:nvPr/>
          </p:nvSpPr>
          <p:spPr>
            <a:xfrm>
              <a:off x="5727427" y="2373455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3" name="Bild 32">
              <a:extLst>
                <a:ext uri="{FF2B5EF4-FFF2-40B4-BE49-F238E27FC236}">
                  <a16:creationId xmlns:a16="http://schemas.microsoft.com/office/drawing/2014/main" id="{A399FC99-F262-A733-9C66-0DE2922E9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6920" y="2606959"/>
              <a:ext cx="1094154" cy="834524"/>
            </a:xfrm>
            <a:prstGeom prst="rect">
              <a:avLst/>
            </a:prstGeom>
          </p:spPr>
        </p:pic>
      </p:grpSp>
      <p:grpSp>
        <p:nvGrpSpPr>
          <p:cNvPr id="60" name="Grupp 59">
            <a:extLst>
              <a:ext uri="{FF2B5EF4-FFF2-40B4-BE49-F238E27FC236}">
                <a16:creationId xmlns:a16="http://schemas.microsoft.com/office/drawing/2014/main" id="{75DBED6A-FB6D-47C8-4EC6-DC6684C8D81C}"/>
              </a:ext>
            </a:extLst>
          </p:cNvPr>
          <p:cNvGrpSpPr/>
          <p:nvPr/>
        </p:nvGrpSpPr>
        <p:grpSpPr>
          <a:xfrm>
            <a:off x="9627686" y="4806755"/>
            <a:ext cx="1433141" cy="1433141"/>
            <a:chOff x="9627686" y="4806755"/>
            <a:chExt cx="1433141" cy="1433141"/>
          </a:xfrm>
        </p:grpSpPr>
        <p:sp>
          <p:nvSpPr>
            <p:cNvPr id="51" name="Ellips 50">
              <a:extLst>
                <a:ext uri="{FF2B5EF4-FFF2-40B4-BE49-F238E27FC236}">
                  <a16:creationId xmlns:a16="http://schemas.microsoft.com/office/drawing/2014/main" id="{0AA231DA-B26C-A92B-7D57-7AA10030879C}"/>
                </a:ext>
              </a:extLst>
            </p:cNvPr>
            <p:cNvSpPr/>
            <p:nvPr/>
          </p:nvSpPr>
          <p:spPr>
            <a:xfrm>
              <a:off x="9627686" y="4806755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81F77A07-BF7E-1130-DC95-8AE2F2B3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70561" y="4950494"/>
              <a:ext cx="947390" cy="881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1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286BE3C3-2EEA-7E4A-6121-98CCB6E1A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6" r="27571" b="6288"/>
          <a:stretch/>
        </p:blipFill>
        <p:spPr>
          <a:xfrm>
            <a:off x="5018049" y="0"/>
            <a:ext cx="716949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FC5CEE2-293A-0E92-83AB-8921ACB6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29" y="923965"/>
            <a:ext cx="4041574" cy="1325563"/>
          </a:xfrm>
        </p:spPr>
        <p:txBody>
          <a:bodyPr>
            <a:normAutofit/>
          </a:bodyPr>
          <a:lstStyle/>
          <a:p>
            <a:r>
              <a:rPr lang="sv-SE" sz="2400" b="1" dirty="0">
                <a:latin typeface="+mn-lt"/>
              </a:rPr>
              <a:t>Summa </a:t>
            </a:r>
            <a:br>
              <a:rPr lang="sv-SE" sz="2400" b="1" dirty="0">
                <a:latin typeface="+mn-lt"/>
              </a:rPr>
            </a:br>
            <a:r>
              <a:rPr lang="sv-SE" sz="2400" b="1" dirty="0">
                <a:latin typeface="+mn-lt"/>
              </a:rPr>
              <a:t>summarum:</a:t>
            </a:r>
            <a:r>
              <a:rPr lang="sv-SE" sz="2400" dirty="0">
                <a:effectLst/>
                <a:latin typeface="+mn-lt"/>
              </a:rPr>
              <a:t> </a:t>
            </a:r>
            <a:endParaRPr lang="sv-SE" sz="2400" dirty="0">
              <a:latin typeface="+mn-l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4D0FBEF-17F9-6A82-2FD0-F7CCFB32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51" y="2249528"/>
            <a:ext cx="3903299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sv-SE" sz="1800" dirty="0"/>
              <a:t>Att investera i kvalitetssäkrade vandringsleder är att investera i en plattform för</a:t>
            </a:r>
            <a:endParaRPr lang="sv-SE" sz="1800" spc="-3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sz="1800" b="1" spc="-300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förbättrad folkhälsa, högre livskvalitet</a:t>
            </a:r>
            <a:r>
              <a:rPr lang="sv-SE" sz="1800" b="1" dirty="0">
                <a:solidFill>
                  <a:srgbClr val="70AD47"/>
                </a:solidFill>
              </a:rPr>
              <a:t> </a:t>
            </a:r>
            <a:r>
              <a:rPr lang="sv-SE" sz="1800" dirty="0"/>
              <a:t>och</a:t>
            </a:r>
            <a:r>
              <a:rPr lang="sv-SE" sz="1800" b="1" dirty="0">
                <a:solidFill>
                  <a:srgbClr val="70AD47"/>
                </a:solidFill>
              </a:rPr>
              <a:t> </a:t>
            </a:r>
            <a:r>
              <a:rPr lang="sv-SE" sz="1800" b="1" dirty="0">
                <a:solidFill>
                  <a:srgbClr val="60985C"/>
                </a:solidFill>
              </a:rPr>
              <a:t>lägre tryck </a:t>
            </a:r>
            <a:r>
              <a:rPr lang="sv-SE" sz="1800" dirty="0"/>
              <a:t>på sjukvården.</a:t>
            </a:r>
          </a:p>
          <a:p>
            <a:pPr>
              <a:lnSpc>
                <a:spcPct val="100000"/>
              </a:lnSpc>
            </a:pPr>
            <a:r>
              <a:rPr lang="sv-SE" sz="1800" b="1" spc="-300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turism, jobbtillfällen</a:t>
            </a:r>
            <a:r>
              <a:rPr lang="sv-SE" sz="1800" b="1" dirty="0">
                <a:solidFill>
                  <a:srgbClr val="70AD47"/>
                </a:solidFill>
              </a:rPr>
              <a:t> </a:t>
            </a:r>
            <a:r>
              <a:rPr lang="sv-SE" sz="1800" dirty="0"/>
              <a:t>och</a:t>
            </a:r>
            <a:r>
              <a:rPr lang="sv-SE" sz="1800" b="1" dirty="0">
                <a:solidFill>
                  <a:srgbClr val="70AD47"/>
                </a:solidFill>
              </a:rPr>
              <a:t> </a:t>
            </a:r>
            <a:r>
              <a:rPr lang="sv-SE" sz="1800" b="1" dirty="0">
                <a:solidFill>
                  <a:srgbClr val="60985C"/>
                </a:solidFill>
              </a:rPr>
              <a:t>sysselsättning.</a:t>
            </a:r>
          </a:p>
          <a:p>
            <a:pPr>
              <a:lnSpc>
                <a:spcPct val="100000"/>
              </a:lnSpc>
            </a:pPr>
            <a:r>
              <a:rPr lang="sv-SE" sz="1800" b="1" spc="-300" dirty="0"/>
              <a:t> </a:t>
            </a:r>
            <a:r>
              <a:rPr lang="sv-SE" sz="1800" b="1" dirty="0">
                <a:solidFill>
                  <a:srgbClr val="60985C"/>
                </a:solidFill>
              </a:rPr>
              <a:t>social hållbarhet, företagsetablering </a:t>
            </a:r>
            <a:r>
              <a:rPr lang="sv-SE" sz="1800" b="1" dirty="0">
                <a:latin typeface="+mj-lt"/>
              </a:rPr>
              <a:t>och </a:t>
            </a:r>
            <a:r>
              <a:rPr lang="sv-SE" sz="1800" b="1" dirty="0">
                <a:solidFill>
                  <a:srgbClr val="60985C"/>
                </a:solidFill>
              </a:rPr>
              <a:t>inflyttning.</a:t>
            </a:r>
          </a:p>
          <a:p>
            <a:endParaRPr lang="sv-SE" dirty="0"/>
          </a:p>
        </p:txBody>
      </p:sp>
      <p:grpSp>
        <p:nvGrpSpPr>
          <p:cNvPr id="40" name="Grupp 39">
            <a:extLst>
              <a:ext uri="{FF2B5EF4-FFF2-40B4-BE49-F238E27FC236}">
                <a16:creationId xmlns:a16="http://schemas.microsoft.com/office/drawing/2014/main" id="{E950B8D3-E28C-2F5A-2383-BDB58AD64577}"/>
              </a:ext>
            </a:extLst>
          </p:cNvPr>
          <p:cNvGrpSpPr/>
          <p:nvPr/>
        </p:nvGrpSpPr>
        <p:grpSpPr>
          <a:xfrm>
            <a:off x="9812032" y="4368689"/>
            <a:ext cx="1433141" cy="1433141"/>
            <a:chOff x="9812032" y="4368689"/>
            <a:chExt cx="1433141" cy="1433141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3C26384C-245B-FCF4-E682-592510DA8C63}"/>
                </a:ext>
              </a:extLst>
            </p:cNvPr>
            <p:cNvSpPr/>
            <p:nvPr/>
          </p:nvSpPr>
          <p:spPr>
            <a:xfrm>
              <a:off x="9812032" y="4368689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32FF6617-0F50-F4C9-16AC-41AD7A1BD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61586" y="4593553"/>
              <a:ext cx="752773" cy="953052"/>
            </a:xfrm>
            <a:prstGeom prst="rect">
              <a:avLst/>
            </a:prstGeom>
          </p:spPr>
        </p:pic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id="{E23178D9-DE62-CCF2-5ED2-0BFA7433FE76}"/>
              </a:ext>
            </a:extLst>
          </p:cNvPr>
          <p:cNvGrpSpPr/>
          <p:nvPr/>
        </p:nvGrpSpPr>
        <p:grpSpPr>
          <a:xfrm>
            <a:off x="5887528" y="2886889"/>
            <a:ext cx="1433141" cy="1433141"/>
            <a:chOff x="5887528" y="2886889"/>
            <a:chExt cx="1433141" cy="1433141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170C3C5B-2CB5-BBDB-8F30-327EE515F8E4}"/>
                </a:ext>
              </a:extLst>
            </p:cNvPr>
            <p:cNvSpPr/>
            <p:nvPr/>
          </p:nvSpPr>
          <p:spPr>
            <a:xfrm>
              <a:off x="5887528" y="2886889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2" name="Bild 41">
              <a:extLst>
                <a:ext uri="{FF2B5EF4-FFF2-40B4-BE49-F238E27FC236}">
                  <a16:creationId xmlns:a16="http://schemas.microsoft.com/office/drawing/2014/main" id="{5EE7CC86-EA66-59F6-F291-A6450F97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6000" y="3082228"/>
              <a:ext cx="1048381" cy="873651"/>
            </a:xfrm>
            <a:prstGeom prst="rect">
              <a:avLst/>
            </a:prstGeom>
          </p:spPr>
        </p:pic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id="{0C399A4F-01A3-8318-3A61-50F8361DEA0A}"/>
              </a:ext>
            </a:extLst>
          </p:cNvPr>
          <p:cNvGrpSpPr/>
          <p:nvPr/>
        </p:nvGrpSpPr>
        <p:grpSpPr>
          <a:xfrm>
            <a:off x="9383421" y="840309"/>
            <a:ext cx="1433141" cy="1433141"/>
            <a:chOff x="9383421" y="840309"/>
            <a:chExt cx="1433141" cy="1433141"/>
          </a:xfrm>
        </p:grpSpPr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6853DF14-86E1-B416-CB04-F52F3F9CAF5C}"/>
                </a:ext>
              </a:extLst>
            </p:cNvPr>
            <p:cNvSpPr/>
            <p:nvPr/>
          </p:nvSpPr>
          <p:spPr>
            <a:xfrm>
              <a:off x="9383421" y="840309"/>
              <a:ext cx="1433141" cy="143314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DE490EAE-8161-8FDB-DB1E-480F8903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22828" y="1084161"/>
              <a:ext cx="1170054" cy="760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FD5E5C-E890-8CAC-4BC1-CFC58233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742" y="2454532"/>
            <a:ext cx="3773944" cy="614262"/>
          </a:xfrm>
        </p:spPr>
        <p:txBody>
          <a:bodyPr anchor="t">
            <a:normAutofit/>
          </a:bodyPr>
          <a:lstStyle/>
          <a:p>
            <a:r>
              <a:rPr lang="sv-SE" sz="3600" b="1" dirty="0"/>
              <a:t>Alla källor finns på: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D50F35-BB1D-6199-CA1A-B1D555EF8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808" y="3271940"/>
            <a:ext cx="4253448" cy="614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2400" dirty="0" err="1">
                <a:solidFill>
                  <a:srgbClr val="60985C"/>
                </a:solidFill>
              </a:rPr>
              <a:t>ramverkvandring.se</a:t>
            </a:r>
            <a:endParaRPr lang="sv-SE" sz="2400" dirty="0">
              <a:solidFill>
                <a:srgbClr val="60985C"/>
              </a:solidFill>
            </a:endParaRP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FB7C6E73-23C6-09AE-1F52-91756A672EA8}"/>
              </a:ext>
            </a:extLst>
          </p:cNvPr>
          <p:cNvGrpSpPr/>
          <p:nvPr/>
        </p:nvGrpSpPr>
        <p:grpSpPr>
          <a:xfrm>
            <a:off x="1220376" y="4849940"/>
            <a:ext cx="8170068" cy="928456"/>
            <a:chOff x="1148583" y="4738039"/>
            <a:chExt cx="9883862" cy="1123214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A5773B2B-EE7B-7B49-C439-0D16A901C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8583" y="4900623"/>
              <a:ext cx="2359019" cy="627629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A25543D-169A-2BF9-7632-4C2813AE0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5850" y="4738039"/>
              <a:ext cx="1174059" cy="1123214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998BF25E-52A5-1076-111F-6C075F7B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6484" y="4738039"/>
              <a:ext cx="1835961" cy="979180"/>
            </a:xfrm>
            <a:prstGeom prst="rect">
              <a:avLst/>
            </a:prstGeom>
          </p:spPr>
        </p:pic>
        <p:pic>
          <p:nvPicPr>
            <p:cNvPr id="11" name="Bildobjekt 10" descr="En bild som visar text, porslin, kärl&#10;&#10;Automatiskt genererad beskrivning">
              <a:extLst>
                <a:ext uri="{FF2B5EF4-FFF2-40B4-BE49-F238E27FC236}">
                  <a16:creationId xmlns:a16="http://schemas.microsoft.com/office/drawing/2014/main" id="{8C66C4B5-1E15-3CBC-3AC1-EC92BF88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3394" y="4902470"/>
              <a:ext cx="3145881" cy="654012"/>
            </a:xfrm>
            <a:prstGeom prst="rect">
              <a:avLst/>
            </a:prstGeom>
          </p:spPr>
        </p:pic>
      </p:grpSp>
      <p:pic>
        <p:nvPicPr>
          <p:cNvPr id="1026" name="Picture 2" descr="Webbutiken Jordbruksverket">
            <a:extLst>
              <a:ext uri="{FF2B5EF4-FFF2-40B4-BE49-F238E27FC236}">
                <a16:creationId xmlns:a16="http://schemas.microsoft.com/office/drawing/2014/main" id="{AE1A1CC6-8F38-1945-7BE4-E7B37613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33" y="4824251"/>
            <a:ext cx="1160570" cy="9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8D3F27-15C2-AAD6-3039-24E0A3C2F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983" y="2625844"/>
            <a:ext cx="2055362" cy="1067207"/>
          </a:xfrm>
        </p:spPr>
        <p:txBody>
          <a:bodyPr>
            <a:normAutofit/>
          </a:bodyPr>
          <a:lstStyle/>
          <a:p>
            <a:r>
              <a:rPr lang="sv-SE" sz="5400" dirty="0">
                <a:latin typeface="+mn-lt"/>
              </a:rPr>
              <a:t>Tack</a:t>
            </a:r>
            <a:r>
              <a:rPr lang="sv-SE" sz="5400" dirty="0">
                <a:solidFill>
                  <a:srgbClr val="60985C"/>
                </a:solidFill>
                <a:latin typeface="+mn-lt"/>
              </a:rPr>
              <a:t>!</a:t>
            </a:r>
          </a:p>
        </p:txBody>
      </p:sp>
      <p:pic>
        <p:nvPicPr>
          <p:cNvPr id="4" name="Bildobjekt 3" descr="En bild som visar person, håller&#10;&#10;Automatiskt genererad beskrivning">
            <a:extLst>
              <a:ext uri="{FF2B5EF4-FFF2-40B4-BE49-F238E27FC236}">
                <a16:creationId xmlns:a16="http://schemas.microsoft.com/office/drawing/2014/main" id="{C83DC238-A2D9-268B-F2D3-7499DD2F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4793</TotalTime>
  <Words>239</Words>
  <Application>Microsoft Macintosh PowerPoint</Application>
  <PresentationFormat>Bredbild</PresentationFormat>
  <Paragraphs>28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Tre benhårda argument för  att investera i kvalitetssäkrade vandringsleder: </vt:lpstr>
      <vt:lpstr>1. Förbättrad folkhälsa:  vår kanske viktigaste sparplattform </vt:lpstr>
      <vt:lpstr>2. Världens hetaste turism ger just nu tio gånger pengarna </vt:lpstr>
      <vt:lpstr>3. Vandringsleder sätter kommuner och regioner på kartan </vt:lpstr>
      <vt:lpstr>Summa  summarum: </vt:lpstr>
      <vt:lpstr>Alla källor finns på: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 benhårda argument  för att investera i kvalitetssäkrade vandringsleder:</dc:title>
  <dc:creator>Patrik Vult von Steyern</dc:creator>
  <cp:lastModifiedBy>Johan Thörnqvist</cp:lastModifiedBy>
  <cp:revision>54</cp:revision>
  <dcterms:created xsi:type="dcterms:W3CDTF">2022-09-19T07:46:10Z</dcterms:created>
  <dcterms:modified xsi:type="dcterms:W3CDTF">2022-10-27T06:34:04Z</dcterms:modified>
</cp:coreProperties>
</file>